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17" r:id="rId3"/>
    <p:sldId id="326" r:id="rId4"/>
    <p:sldId id="318" r:id="rId5"/>
    <p:sldId id="319" r:id="rId6"/>
    <p:sldId id="375" r:id="rId7"/>
    <p:sldId id="327" r:id="rId8"/>
    <p:sldId id="374" r:id="rId9"/>
    <p:sldId id="348" r:id="rId10"/>
    <p:sldId id="400" r:id="rId11"/>
    <p:sldId id="385" r:id="rId12"/>
    <p:sldId id="39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8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4AF992-72E4-47DE-83E9-C05559738BEE}" type="doc">
      <dgm:prSet loTypeId="urn:microsoft.com/office/officeart/2005/8/layout/pyramid1" loCatId="pyramid" qsTypeId="urn:microsoft.com/office/officeart/2005/8/quickstyle/3d3" qsCatId="3D" csTypeId="urn:microsoft.com/office/officeart/2005/8/colors/colorful4" csCatId="colorful" phldr="1"/>
      <dgm:spPr/>
    </dgm:pt>
    <dgm:pt modelId="{41AEB548-8A81-412A-8942-2DF8292805B1}">
      <dgm:prSet phldrT="[Text]" custT="1"/>
      <dgm:spPr/>
      <dgm:t>
        <a:bodyPr/>
        <a:lstStyle/>
        <a:p>
          <a:r>
            <a:rPr lang="en-US" sz="2400" b="0" dirty="0"/>
            <a:t>Institutional </a:t>
          </a:r>
        </a:p>
        <a:p>
          <a:r>
            <a:rPr lang="en-US" sz="2400" b="0" dirty="0"/>
            <a:t>Quarantine</a:t>
          </a:r>
        </a:p>
      </dgm:t>
    </dgm:pt>
    <dgm:pt modelId="{4F4FFDC7-7164-4BE9-A0E6-24F93560FC91}" type="parTrans" cxnId="{17232302-60CC-4A68-A0D3-2FC1727876C2}">
      <dgm:prSet/>
      <dgm:spPr/>
      <dgm:t>
        <a:bodyPr/>
        <a:lstStyle/>
        <a:p>
          <a:endParaRPr lang="en-US"/>
        </a:p>
      </dgm:t>
    </dgm:pt>
    <dgm:pt modelId="{D84D1F80-8189-4012-923E-8B9A993D8A47}" type="sibTrans" cxnId="{17232302-60CC-4A68-A0D3-2FC1727876C2}">
      <dgm:prSet/>
      <dgm:spPr/>
      <dgm:t>
        <a:bodyPr/>
        <a:lstStyle/>
        <a:p>
          <a:endParaRPr lang="en-US"/>
        </a:p>
      </dgm:t>
    </dgm:pt>
    <dgm:pt modelId="{17867A17-6EF0-4B79-ADA5-67FA32AC783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Home-based quarantine &amp; isolation</a:t>
          </a:r>
        </a:p>
      </dgm:t>
    </dgm:pt>
    <dgm:pt modelId="{CBF52DE0-7216-4A90-BDE1-E524E071D802}" type="parTrans" cxnId="{50CFE3D5-E410-48ED-B021-EF5C7D01832B}">
      <dgm:prSet/>
      <dgm:spPr/>
      <dgm:t>
        <a:bodyPr/>
        <a:lstStyle/>
        <a:p>
          <a:endParaRPr lang="en-US"/>
        </a:p>
      </dgm:t>
    </dgm:pt>
    <dgm:pt modelId="{938BA917-7FEE-4955-B1F7-07A8F90CDC1B}" type="sibTrans" cxnId="{50CFE3D5-E410-48ED-B021-EF5C7D01832B}">
      <dgm:prSet/>
      <dgm:spPr/>
      <dgm:t>
        <a:bodyPr/>
        <a:lstStyle/>
        <a:p>
          <a:endParaRPr lang="en-US"/>
        </a:p>
      </dgm:t>
    </dgm:pt>
    <dgm:pt modelId="{80F0071E-3A4A-4F09-A16A-43B82963D4DF}">
      <dgm:prSet phldrT="[Text]" custT="1"/>
      <dgm:spPr/>
      <dgm:t>
        <a:bodyPr/>
        <a:lstStyle/>
        <a:p>
          <a:r>
            <a:rPr lang="en-US" sz="4000" dirty="0"/>
            <a:t>Population Hygiene Precautions</a:t>
          </a:r>
        </a:p>
      </dgm:t>
    </dgm:pt>
    <dgm:pt modelId="{75CC8FC9-E835-4CCD-AAA5-A4D2BD315955}" type="parTrans" cxnId="{C4C5C46E-814F-470B-9F56-AF585FC06EE3}">
      <dgm:prSet/>
      <dgm:spPr/>
      <dgm:t>
        <a:bodyPr/>
        <a:lstStyle/>
        <a:p>
          <a:endParaRPr lang="en-US"/>
        </a:p>
      </dgm:t>
    </dgm:pt>
    <dgm:pt modelId="{7664CD7D-517B-48C4-A52F-32A2C1219695}" type="sibTrans" cxnId="{C4C5C46E-814F-470B-9F56-AF585FC06EE3}">
      <dgm:prSet/>
      <dgm:spPr/>
      <dgm:t>
        <a:bodyPr/>
        <a:lstStyle/>
        <a:p>
          <a:endParaRPr lang="en-US"/>
        </a:p>
      </dgm:t>
    </dgm:pt>
    <dgm:pt modelId="{47C64637-0A2B-4C9C-9F54-8731AECC5EB7}">
      <dgm:prSet custT="1"/>
      <dgm:spPr/>
      <dgm:t>
        <a:bodyPr/>
        <a:lstStyle/>
        <a:p>
          <a:r>
            <a:rPr lang="en-US" sz="4000" dirty="0"/>
            <a:t>Social Distancing Practices</a:t>
          </a:r>
        </a:p>
      </dgm:t>
    </dgm:pt>
    <dgm:pt modelId="{3ABE3987-4BC0-46D2-A073-6858B7F0EA9A}" type="parTrans" cxnId="{78A7463D-53D1-4299-87C0-DC99B9F1BBE2}">
      <dgm:prSet/>
      <dgm:spPr/>
      <dgm:t>
        <a:bodyPr/>
        <a:lstStyle/>
        <a:p>
          <a:endParaRPr lang="en-US"/>
        </a:p>
      </dgm:t>
    </dgm:pt>
    <dgm:pt modelId="{9157AA3D-997A-47EA-8A1A-40C422C5C02E}" type="sibTrans" cxnId="{78A7463D-53D1-4299-87C0-DC99B9F1BBE2}">
      <dgm:prSet/>
      <dgm:spPr/>
      <dgm:t>
        <a:bodyPr/>
        <a:lstStyle/>
        <a:p>
          <a:endParaRPr lang="en-US"/>
        </a:p>
      </dgm:t>
    </dgm:pt>
    <dgm:pt modelId="{47D86E49-B87A-4023-B262-39A01CD75DFB}">
      <dgm:prSet custT="1"/>
      <dgm:spPr/>
      <dgm:t>
        <a:bodyPr/>
        <a:lstStyle/>
        <a:p>
          <a:r>
            <a:rPr lang="en-US" sz="2000" dirty="0"/>
            <a:t>Institutional</a:t>
          </a:r>
          <a:r>
            <a:rPr lang="en-US" sz="2800" dirty="0"/>
            <a:t> </a:t>
          </a:r>
          <a:r>
            <a:rPr lang="en-US" sz="2000" dirty="0"/>
            <a:t>isolation</a:t>
          </a:r>
        </a:p>
      </dgm:t>
    </dgm:pt>
    <dgm:pt modelId="{64B29999-7F01-4E89-BFC5-CB27E6E43017}" type="parTrans" cxnId="{24925933-FAA8-40AE-872D-1C14F8450EEE}">
      <dgm:prSet/>
      <dgm:spPr/>
      <dgm:t>
        <a:bodyPr/>
        <a:lstStyle/>
        <a:p>
          <a:endParaRPr lang="en-US"/>
        </a:p>
      </dgm:t>
    </dgm:pt>
    <dgm:pt modelId="{74F83AF1-7D11-4399-9C8B-A9D693384C38}" type="sibTrans" cxnId="{24925933-FAA8-40AE-872D-1C14F8450EEE}">
      <dgm:prSet/>
      <dgm:spPr/>
      <dgm:t>
        <a:bodyPr/>
        <a:lstStyle/>
        <a:p>
          <a:endParaRPr lang="en-US"/>
        </a:p>
      </dgm:t>
    </dgm:pt>
    <dgm:pt modelId="{BFECBF7D-C1D4-4083-B961-D3A271FBB2AD}" type="pres">
      <dgm:prSet presAssocID="{E94AF992-72E4-47DE-83E9-C05559738BEE}" presName="Name0" presStyleCnt="0">
        <dgm:presLayoutVars>
          <dgm:dir/>
          <dgm:animLvl val="lvl"/>
          <dgm:resizeHandles val="exact"/>
        </dgm:presLayoutVars>
      </dgm:prSet>
      <dgm:spPr/>
    </dgm:pt>
    <dgm:pt modelId="{E239D974-F592-4BAF-A859-E0DD3EBBB64D}" type="pres">
      <dgm:prSet presAssocID="{47D86E49-B87A-4023-B262-39A01CD75DFB}" presName="Name8" presStyleCnt="0"/>
      <dgm:spPr/>
    </dgm:pt>
    <dgm:pt modelId="{8D4A593D-8AB6-44AA-B44D-0A410AE6EE9C}" type="pres">
      <dgm:prSet presAssocID="{47D86E49-B87A-4023-B262-39A01CD75DFB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653E251E-4821-49B6-BFC3-71EA4547D078}" type="pres">
      <dgm:prSet presAssocID="{47D86E49-B87A-4023-B262-39A01CD75D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495CF09C-E65B-488F-8EDD-78727A5BEDD8}" type="pres">
      <dgm:prSet presAssocID="{41AEB548-8A81-412A-8942-2DF8292805B1}" presName="Name8" presStyleCnt="0"/>
      <dgm:spPr/>
    </dgm:pt>
    <dgm:pt modelId="{5BA0BCC0-BEF8-4C50-A8ED-6AF0859BC898}" type="pres">
      <dgm:prSet presAssocID="{41AEB548-8A81-412A-8942-2DF8292805B1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9099D049-6D03-43A0-B1ED-1FF8AB68704C}" type="pres">
      <dgm:prSet presAssocID="{41AEB548-8A81-412A-8942-2DF8292805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66894D4D-964A-40AE-A58A-28DBA6AA012B}" type="pres">
      <dgm:prSet presAssocID="{17867A17-6EF0-4B79-ADA5-67FA32AC7838}" presName="Name8" presStyleCnt="0"/>
      <dgm:spPr/>
    </dgm:pt>
    <dgm:pt modelId="{6C48CB3A-750D-4C5B-8919-3506C2435F3D}" type="pres">
      <dgm:prSet presAssocID="{17867A17-6EF0-4B79-ADA5-67FA32AC7838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BB35E0F6-1E58-4325-B754-661943CA0B49}" type="pres">
      <dgm:prSet presAssocID="{17867A17-6EF0-4B79-ADA5-67FA32AC783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CA2E65B7-F515-4C63-BAC7-9711D4A83018}" type="pres">
      <dgm:prSet presAssocID="{47C64637-0A2B-4C9C-9F54-8731AECC5EB7}" presName="Name8" presStyleCnt="0"/>
      <dgm:spPr/>
    </dgm:pt>
    <dgm:pt modelId="{AC2EC26E-657E-47AE-86CC-FAAC8A48C1F0}" type="pres">
      <dgm:prSet presAssocID="{47C64637-0A2B-4C9C-9F54-8731AECC5EB7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329D0C09-B7D2-42E8-9A14-03D6996A7A19}" type="pres">
      <dgm:prSet presAssocID="{47C64637-0A2B-4C9C-9F54-8731AECC5EB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E7F11BD4-ACB2-4CF3-A3E4-3B160718865F}" type="pres">
      <dgm:prSet presAssocID="{80F0071E-3A4A-4F09-A16A-43B82963D4DF}" presName="Name8" presStyleCnt="0"/>
      <dgm:spPr/>
    </dgm:pt>
    <dgm:pt modelId="{819542B6-B91A-4BBB-A1C5-0AE914AE54C6}" type="pres">
      <dgm:prSet presAssocID="{80F0071E-3A4A-4F09-A16A-43B82963D4DF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D5FCE447-D714-4D60-B402-B50717920313}" type="pres">
      <dgm:prSet presAssocID="{80F0071E-3A4A-4F09-A16A-43B82963D4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TT"/>
        </a:p>
      </dgm:t>
    </dgm:pt>
  </dgm:ptLst>
  <dgm:cxnLst>
    <dgm:cxn modelId="{24925933-FAA8-40AE-872D-1C14F8450EEE}" srcId="{E94AF992-72E4-47DE-83E9-C05559738BEE}" destId="{47D86E49-B87A-4023-B262-39A01CD75DFB}" srcOrd="0" destOrd="0" parTransId="{64B29999-7F01-4E89-BFC5-CB27E6E43017}" sibTransId="{74F83AF1-7D11-4399-9C8B-A9D693384C38}"/>
    <dgm:cxn modelId="{0AB15312-0000-414D-9D1B-F0E8A9D01B53}" type="presOf" srcId="{17867A17-6EF0-4B79-ADA5-67FA32AC7838}" destId="{BB35E0F6-1E58-4325-B754-661943CA0B49}" srcOrd="1" destOrd="0" presId="urn:microsoft.com/office/officeart/2005/8/layout/pyramid1"/>
    <dgm:cxn modelId="{0B74F13C-4609-4C6A-A4C5-A88F50F88A26}" type="presOf" srcId="{47C64637-0A2B-4C9C-9F54-8731AECC5EB7}" destId="{329D0C09-B7D2-42E8-9A14-03D6996A7A19}" srcOrd="1" destOrd="0" presId="urn:microsoft.com/office/officeart/2005/8/layout/pyramid1"/>
    <dgm:cxn modelId="{129A69AD-4E6C-4BFD-A259-90BA51074122}" type="presOf" srcId="{41AEB548-8A81-412A-8942-2DF8292805B1}" destId="{9099D049-6D03-43A0-B1ED-1FF8AB68704C}" srcOrd="1" destOrd="0" presId="urn:microsoft.com/office/officeart/2005/8/layout/pyramid1"/>
    <dgm:cxn modelId="{C4C5C46E-814F-470B-9F56-AF585FC06EE3}" srcId="{E94AF992-72E4-47DE-83E9-C05559738BEE}" destId="{80F0071E-3A4A-4F09-A16A-43B82963D4DF}" srcOrd="4" destOrd="0" parTransId="{75CC8FC9-E835-4CCD-AAA5-A4D2BD315955}" sibTransId="{7664CD7D-517B-48C4-A52F-32A2C1219695}"/>
    <dgm:cxn modelId="{E4A7FE85-A046-4F9C-9ACE-675CEAD07B1B}" type="presOf" srcId="{80F0071E-3A4A-4F09-A16A-43B82963D4DF}" destId="{D5FCE447-D714-4D60-B402-B50717920313}" srcOrd="1" destOrd="0" presId="urn:microsoft.com/office/officeart/2005/8/layout/pyramid1"/>
    <dgm:cxn modelId="{F813BB9B-3CB0-453B-9183-1C3806AA45AF}" type="presOf" srcId="{47D86E49-B87A-4023-B262-39A01CD75DFB}" destId="{8D4A593D-8AB6-44AA-B44D-0A410AE6EE9C}" srcOrd="0" destOrd="0" presId="urn:microsoft.com/office/officeart/2005/8/layout/pyramid1"/>
    <dgm:cxn modelId="{FD2F0DF6-2BDB-4058-AC05-1B6A7F70398D}" type="presOf" srcId="{41AEB548-8A81-412A-8942-2DF8292805B1}" destId="{5BA0BCC0-BEF8-4C50-A8ED-6AF0859BC898}" srcOrd="0" destOrd="0" presId="urn:microsoft.com/office/officeart/2005/8/layout/pyramid1"/>
    <dgm:cxn modelId="{50CFE3D5-E410-48ED-B021-EF5C7D01832B}" srcId="{E94AF992-72E4-47DE-83E9-C05559738BEE}" destId="{17867A17-6EF0-4B79-ADA5-67FA32AC7838}" srcOrd="2" destOrd="0" parTransId="{CBF52DE0-7216-4A90-BDE1-E524E071D802}" sibTransId="{938BA917-7FEE-4955-B1F7-07A8F90CDC1B}"/>
    <dgm:cxn modelId="{78A7463D-53D1-4299-87C0-DC99B9F1BBE2}" srcId="{E94AF992-72E4-47DE-83E9-C05559738BEE}" destId="{47C64637-0A2B-4C9C-9F54-8731AECC5EB7}" srcOrd="3" destOrd="0" parTransId="{3ABE3987-4BC0-46D2-A073-6858B7F0EA9A}" sibTransId="{9157AA3D-997A-47EA-8A1A-40C422C5C02E}"/>
    <dgm:cxn modelId="{7656159B-F7A3-44CA-85C0-F27731A9481C}" type="presOf" srcId="{80F0071E-3A4A-4F09-A16A-43B82963D4DF}" destId="{819542B6-B91A-4BBB-A1C5-0AE914AE54C6}" srcOrd="0" destOrd="0" presId="urn:microsoft.com/office/officeart/2005/8/layout/pyramid1"/>
    <dgm:cxn modelId="{224A72AB-DAAA-461A-82DF-B14D78734E69}" type="presOf" srcId="{47D86E49-B87A-4023-B262-39A01CD75DFB}" destId="{653E251E-4821-49B6-BFC3-71EA4547D078}" srcOrd="1" destOrd="0" presId="urn:microsoft.com/office/officeart/2005/8/layout/pyramid1"/>
    <dgm:cxn modelId="{D2321332-A51A-4796-B157-8DB8755D2C8D}" type="presOf" srcId="{E94AF992-72E4-47DE-83E9-C05559738BEE}" destId="{BFECBF7D-C1D4-4083-B961-D3A271FBB2AD}" srcOrd="0" destOrd="0" presId="urn:microsoft.com/office/officeart/2005/8/layout/pyramid1"/>
    <dgm:cxn modelId="{7A10F86F-A052-4B62-BB43-7C8FCFE0FA2C}" type="presOf" srcId="{47C64637-0A2B-4C9C-9F54-8731AECC5EB7}" destId="{AC2EC26E-657E-47AE-86CC-FAAC8A48C1F0}" srcOrd="0" destOrd="0" presId="urn:microsoft.com/office/officeart/2005/8/layout/pyramid1"/>
    <dgm:cxn modelId="{C6DC1FB6-9F90-42F9-B978-B722E3BA21BF}" type="presOf" srcId="{17867A17-6EF0-4B79-ADA5-67FA32AC7838}" destId="{6C48CB3A-750D-4C5B-8919-3506C2435F3D}" srcOrd="0" destOrd="0" presId="urn:microsoft.com/office/officeart/2005/8/layout/pyramid1"/>
    <dgm:cxn modelId="{17232302-60CC-4A68-A0D3-2FC1727876C2}" srcId="{E94AF992-72E4-47DE-83E9-C05559738BEE}" destId="{41AEB548-8A81-412A-8942-2DF8292805B1}" srcOrd="1" destOrd="0" parTransId="{4F4FFDC7-7164-4BE9-A0E6-24F93560FC91}" sibTransId="{D84D1F80-8189-4012-923E-8B9A993D8A47}"/>
    <dgm:cxn modelId="{EF3DB8F2-0D51-4627-AB3C-08799F84A721}" type="presParOf" srcId="{BFECBF7D-C1D4-4083-B961-D3A271FBB2AD}" destId="{E239D974-F592-4BAF-A859-E0DD3EBBB64D}" srcOrd="0" destOrd="0" presId="urn:microsoft.com/office/officeart/2005/8/layout/pyramid1"/>
    <dgm:cxn modelId="{0A44E7C0-4E9D-4F87-9031-E26E54443087}" type="presParOf" srcId="{E239D974-F592-4BAF-A859-E0DD3EBBB64D}" destId="{8D4A593D-8AB6-44AA-B44D-0A410AE6EE9C}" srcOrd="0" destOrd="0" presId="urn:microsoft.com/office/officeart/2005/8/layout/pyramid1"/>
    <dgm:cxn modelId="{DDF10A28-671E-42AF-B572-935895CDB2E2}" type="presParOf" srcId="{E239D974-F592-4BAF-A859-E0DD3EBBB64D}" destId="{653E251E-4821-49B6-BFC3-71EA4547D078}" srcOrd="1" destOrd="0" presId="urn:microsoft.com/office/officeart/2005/8/layout/pyramid1"/>
    <dgm:cxn modelId="{71872983-D8A8-430F-8614-97841121AAB0}" type="presParOf" srcId="{BFECBF7D-C1D4-4083-B961-D3A271FBB2AD}" destId="{495CF09C-E65B-488F-8EDD-78727A5BEDD8}" srcOrd="1" destOrd="0" presId="urn:microsoft.com/office/officeart/2005/8/layout/pyramid1"/>
    <dgm:cxn modelId="{AECDDF77-81BF-4196-837A-44196D382C0F}" type="presParOf" srcId="{495CF09C-E65B-488F-8EDD-78727A5BEDD8}" destId="{5BA0BCC0-BEF8-4C50-A8ED-6AF0859BC898}" srcOrd="0" destOrd="0" presId="urn:microsoft.com/office/officeart/2005/8/layout/pyramid1"/>
    <dgm:cxn modelId="{F037F7AD-2EF6-4AF4-AA24-71874BAFD219}" type="presParOf" srcId="{495CF09C-E65B-488F-8EDD-78727A5BEDD8}" destId="{9099D049-6D03-43A0-B1ED-1FF8AB68704C}" srcOrd="1" destOrd="0" presId="urn:microsoft.com/office/officeart/2005/8/layout/pyramid1"/>
    <dgm:cxn modelId="{66B9ABB4-3F13-405C-B72F-93E97ACDC823}" type="presParOf" srcId="{BFECBF7D-C1D4-4083-B961-D3A271FBB2AD}" destId="{66894D4D-964A-40AE-A58A-28DBA6AA012B}" srcOrd="2" destOrd="0" presId="urn:microsoft.com/office/officeart/2005/8/layout/pyramid1"/>
    <dgm:cxn modelId="{55A39526-5341-40FF-B685-BA097E9F8BD5}" type="presParOf" srcId="{66894D4D-964A-40AE-A58A-28DBA6AA012B}" destId="{6C48CB3A-750D-4C5B-8919-3506C2435F3D}" srcOrd="0" destOrd="0" presId="urn:microsoft.com/office/officeart/2005/8/layout/pyramid1"/>
    <dgm:cxn modelId="{572B76A5-5C4D-48D6-8FD4-5AB30811D4CA}" type="presParOf" srcId="{66894D4D-964A-40AE-A58A-28DBA6AA012B}" destId="{BB35E0F6-1E58-4325-B754-661943CA0B49}" srcOrd="1" destOrd="0" presId="urn:microsoft.com/office/officeart/2005/8/layout/pyramid1"/>
    <dgm:cxn modelId="{08BD14B2-34AA-4BF8-BDB5-BD120A4FF9B1}" type="presParOf" srcId="{BFECBF7D-C1D4-4083-B961-D3A271FBB2AD}" destId="{CA2E65B7-F515-4C63-BAC7-9711D4A83018}" srcOrd="3" destOrd="0" presId="urn:microsoft.com/office/officeart/2005/8/layout/pyramid1"/>
    <dgm:cxn modelId="{DE87E140-48E8-4E93-860C-8D15B85CF632}" type="presParOf" srcId="{CA2E65B7-F515-4C63-BAC7-9711D4A83018}" destId="{AC2EC26E-657E-47AE-86CC-FAAC8A48C1F0}" srcOrd="0" destOrd="0" presId="urn:microsoft.com/office/officeart/2005/8/layout/pyramid1"/>
    <dgm:cxn modelId="{594A1830-CB14-4CA8-8E6A-196809B36295}" type="presParOf" srcId="{CA2E65B7-F515-4C63-BAC7-9711D4A83018}" destId="{329D0C09-B7D2-42E8-9A14-03D6996A7A19}" srcOrd="1" destOrd="0" presId="urn:microsoft.com/office/officeart/2005/8/layout/pyramid1"/>
    <dgm:cxn modelId="{85FBEC84-6613-41D0-85FA-F82B4EBAF739}" type="presParOf" srcId="{BFECBF7D-C1D4-4083-B961-D3A271FBB2AD}" destId="{E7F11BD4-ACB2-4CF3-A3E4-3B160718865F}" srcOrd="4" destOrd="0" presId="urn:microsoft.com/office/officeart/2005/8/layout/pyramid1"/>
    <dgm:cxn modelId="{AC17644E-DF87-4FC7-BDA9-AE1044461A52}" type="presParOf" srcId="{E7F11BD4-ACB2-4CF3-A3E4-3B160718865F}" destId="{819542B6-B91A-4BBB-A1C5-0AE914AE54C6}" srcOrd="0" destOrd="0" presId="urn:microsoft.com/office/officeart/2005/8/layout/pyramid1"/>
    <dgm:cxn modelId="{6A40EB8D-7E6A-40DF-B710-844BE707AF15}" type="presParOf" srcId="{E7F11BD4-ACB2-4CF3-A3E4-3B160718865F}" destId="{D5FCE447-D714-4D60-B402-B50717920313}" srcOrd="1" destOrd="0" presId="urn:microsoft.com/office/officeart/2005/8/layout/pyramid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34547D-2C03-49AD-A64A-E992C744A07D}" type="doc">
      <dgm:prSet loTypeId="urn:diagrams.loki3.com/TabbedArc+Icon" loCatId="officeonline" qsTypeId="urn:microsoft.com/office/officeart/2005/8/quickstyle/simple1" qsCatId="simple" csTypeId="urn:microsoft.com/office/officeart/2005/8/colors/accent1_2" csCatId="accent1" phldr="1"/>
      <dgm:spPr/>
    </dgm:pt>
    <dgm:pt modelId="{2349AC7A-3D84-4681-ADB2-9AD6AD487F9A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Prevention</a:t>
          </a:r>
        </a:p>
      </dgm:t>
    </dgm:pt>
    <dgm:pt modelId="{A8E6A2E2-704E-4360-98D9-B351403A4C95}" type="parTrans" cxnId="{4993AD53-9339-4846-B1AE-70ED94392665}">
      <dgm:prSet/>
      <dgm:spPr/>
      <dgm:t>
        <a:bodyPr/>
        <a:lstStyle/>
        <a:p>
          <a:endParaRPr lang="en-US"/>
        </a:p>
      </dgm:t>
    </dgm:pt>
    <dgm:pt modelId="{3AF6AB8A-C21E-46BB-8966-6FD1DBBD0555}" type="sibTrans" cxnId="{4993AD53-9339-4846-B1AE-70ED94392665}">
      <dgm:prSet/>
      <dgm:spPr/>
      <dgm:t>
        <a:bodyPr/>
        <a:lstStyle/>
        <a:p>
          <a:endParaRPr lang="en-US"/>
        </a:p>
      </dgm:t>
    </dgm:pt>
    <dgm:pt modelId="{361AC9B5-E6CD-4E03-9B8B-9C27B6033B2A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Preparedness</a:t>
          </a:r>
        </a:p>
      </dgm:t>
    </dgm:pt>
    <dgm:pt modelId="{B2AA552B-0CAB-42DF-93AE-CFB5EDF86BC5}" type="parTrans" cxnId="{C014DC10-2E22-4BAD-A812-5CA12FFD5D9B}">
      <dgm:prSet/>
      <dgm:spPr/>
      <dgm:t>
        <a:bodyPr/>
        <a:lstStyle/>
        <a:p>
          <a:endParaRPr lang="en-US"/>
        </a:p>
      </dgm:t>
    </dgm:pt>
    <dgm:pt modelId="{4FB7E04A-257D-4C15-AF59-0CFF5CE770CF}" type="sibTrans" cxnId="{C014DC10-2E22-4BAD-A812-5CA12FFD5D9B}">
      <dgm:prSet/>
      <dgm:spPr/>
      <dgm:t>
        <a:bodyPr/>
        <a:lstStyle/>
        <a:p>
          <a:endParaRPr lang="en-US"/>
        </a:p>
      </dgm:t>
    </dgm:pt>
    <dgm:pt modelId="{F4F7F301-1A75-47DB-A00E-C691D4FBDF12}">
      <dgm:prSet phldrT="[Text]"/>
      <dgm:spPr>
        <a:solidFill>
          <a:srgbClr val="DB741F"/>
        </a:solidFill>
      </dgm:spPr>
      <dgm:t>
        <a:bodyPr/>
        <a:lstStyle/>
        <a:p>
          <a:r>
            <a:rPr lang="en-US" dirty="0"/>
            <a:t>Containment</a:t>
          </a:r>
        </a:p>
      </dgm:t>
    </dgm:pt>
    <dgm:pt modelId="{1E30C67A-2120-42F0-9CA5-7B950ED64491}" type="parTrans" cxnId="{946D7A4D-4C42-4586-A1B7-21D88B65BF1B}">
      <dgm:prSet/>
      <dgm:spPr/>
      <dgm:t>
        <a:bodyPr/>
        <a:lstStyle/>
        <a:p>
          <a:endParaRPr lang="en-US"/>
        </a:p>
      </dgm:t>
    </dgm:pt>
    <dgm:pt modelId="{D048AFB8-679F-4A36-9813-9B8F92988D6D}" type="sibTrans" cxnId="{946D7A4D-4C42-4586-A1B7-21D88B65BF1B}">
      <dgm:prSet/>
      <dgm:spPr/>
      <dgm:t>
        <a:bodyPr/>
        <a:lstStyle/>
        <a:p>
          <a:endParaRPr lang="en-US"/>
        </a:p>
      </dgm:t>
    </dgm:pt>
    <dgm:pt modelId="{4F2136CB-FA48-4DC5-93C2-25CD0F2B5240}">
      <dgm:prSet/>
      <dgm:spPr>
        <a:solidFill>
          <a:srgbClr val="C00000"/>
        </a:solidFill>
      </dgm:spPr>
      <dgm:t>
        <a:bodyPr/>
        <a:lstStyle/>
        <a:p>
          <a:r>
            <a:rPr lang="en-US" dirty="0"/>
            <a:t>Mitigation</a:t>
          </a:r>
        </a:p>
      </dgm:t>
    </dgm:pt>
    <dgm:pt modelId="{73148BF2-65F2-4CC6-8B43-E5D140A9DD89}" type="parTrans" cxnId="{2A09BA57-71F3-48A9-8892-817636B65C51}">
      <dgm:prSet/>
      <dgm:spPr/>
      <dgm:t>
        <a:bodyPr/>
        <a:lstStyle/>
        <a:p>
          <a:endParaRPr lang="en-US"/>
        </a:p>
      </dgm:t>
    </dgm:pt>
    <dgm:pt modelId="{F88576A1-487C-4348-AA86-D641CB0E3DC7}" type="sibTrans" cxnId="{2A09BA57-71F3-48A9-8892-817636B65C51}">
      <dgm:prSet/>
      <dgm:spPr/>
      <dgm:t>
        <a:bodyPr/>
        <a:lstStyle/>
        <a:p>
          <a:endParaRPr lang="en-US"/>
        </a:p>
      </dgm:t>
    </dgm:pt>
    <dgm:pt modelId="{E3418C06-B179-4475-AFA4-F33A0CCDC307}" type="pres">
      <dgm:prSet presAssocID="{2334547D-2C03-49AD-A64A-E992C744A07D}" presName="Name0" presStyleCnt="0">
        <dgm:presLayoutVars>
          <dgm:dir/>
          <dgm:resizeHandles val="exact"/>
        </dgm:presLayoutVars>
      </dgm:prSet>
      <dgm:spPr/>
    </dgm:pt>
    <dgm:pt modelId="{A07451E0-A8D9-41C3-8337-0F1086E4D16F}" type="pres">
      <dgm:prSet presAssocID="{2349AC7A-3D84-4681-ADB2-9AD6AD487F9A}" presName="twoplus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5C5E0D3B-F3D6-4050-BE63-D9D030F4A658}" type="pres">
      <dgm:prSet presAssocID="{361AC9B5-E6CD-4E03-9B8B-9C27B6033B2A}" presName="twoplu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4BF1E337-5C23-4764-BB2E-DA246857C53E}" type="pres">
      <dgm:prSet presAssocID="{F4F7F301-1A75-47DB-A00E-C691D4FBDF12}" presName="twoplu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TT"/>
        </a:p>
      </dgm:t>
    </dgm:pt>
    <dgm:pt modelId="{DD790558-2FB7-4F33-A400-948A2BCD632F}" type="pres">
      <dgm:prSet presAssocID="{4F2136CB-FA48-4DC5-93C2-25CD0F2B5240}" presName="twoplu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TT"/>
        </a:p>
      </dgm:t>
    </dgm:pt>
  </dgm:ptLst>
  <dgm:cxnLst>
    <dgm:cxn modelId="{289252EB-EFD0-4802-A41E-3C5C6F9BF41C}" type="presOf" srcId="{4F2136CB-FA48-4DC5-93C2-25CD0F2B5240}" destId="{DD790558-2FB7-4F33-A400-948A2BCD632F}" srcOrd="0" destOrd="0" presId="urn:diagrams.loki3.com/TabbedArc+Icon"/>
    <dgm:cxn modelId="{CE4F1147-ED87-4FBD-AB8C-62402EE97BEB}" type="presOf" srcId="{F4F7F301-1A75-47DB-A00E-C691D4FBDF12}" destId="{4BF1E337-5C23-4764-BB2E-DA246857C53E}" srcOrd="0" destOrd="0" presId="urn:diagrams.loki3.com/TabbedArc+Icon"/>
    <dgm:cxn modelId="{6148880B-936B-4E96-AFC3-7425BC6056D7}" type="presOf" srcId="{361AC9B5-E6CD-4E03-9B8B-9C27B6033B2A}" destId="{5C5E0D3B-F3D6-4050-BE63-D9D030F4A658}" srcOrd="0" destOrd="0" presId="urn:diagrams.loki3.com/TabbedArc+Icon"/>
    <dgm:cxn modelId="{4993AD53-9339-4846-B1AE-70ED94392665}" srcId="{2334547D-2C03-49AD-A64A-E992C744A07D}" destId="{2349AC7A-3D84-4681-ADB2-9AD6AD487F9A}" srcOrd="0" destOrd="0" parTransId="{A8E6A2E2-704E-4360-98D9-B351403A4C95}" sibTransId="{3AF6AB8A-C21E-46BB-8966-6FD1DBBD0555}"/>
    <dgm:cxn modelId="{C014DC10-2E22-4BAD-A812-5CA12FFD5D9B}" srcId="{2334547D-2C03-49AD-A64A-E992C744A07D}" destId="{361AC9B5-E6CD-4E03-9B8B-9C27B6033B2A}" srcOrd="1" destOrd="0" parTransId="{B2AA552B-0CAB-42DF-93AE-CFB5EDF86BC5}" sibTransId="{4FB7E04A-257D-4C15-AF59-0CFF5CE770CF}"/>
    <dgm:cxn modelId="{946D7A4D-4C42-4586-A1B7-21D88B65BF1B}" srcId="{2334547D-2C03-49AD-A64A-E992C744A07D}" destId="{F4F7F301-1A75-47DB-A00E-C691D4FBDF12}" srcOrd="2" destOrd="0" parTransId="{1E30C67A-2120-42F0-9CA5-7B950ED64491}" sibTransId="{D048AFB8-679F-4A36-9813-9B8F92988D6D}"/>
    <dgm:cxn modelId="{7827CA8E-03C0-43E2-80B9-64FF3ED45264}" type="presOf" srcId="{2334547D-2C03-49AD-A64A-E992C744A07D}" destId="{E3418C06-B179-4475-AFA4-F33A0CCDC307}" srcOrd="0" destOrd="0" presId="urn:diagrams.loki3.com/TabbedArc+Icon"/>
    <dgm:cxn modelId="{DB0B7CD2-4438-4116-8BA2-A93C866F137C}" type="presOf" srcId="{2349AC7A-3D84-4681-ADB2-9AD6AD487F9A}" destId="{A07451E0-A8D9-41C3-8337-0F1086E4D16F}" srcOrd="0" destOrd="0" presId="urn:diagrams.loki3.com/TabbedArc+Icon"/>
    <dgm:cxn modelId="{2A09BA57-71F3-48A9-8892-817636B65C51}" srcId="{2334547D-2C03-49AD-A64A-E992C744A07D}" destId="{4F2136CB-FA48-4DC5-93C2-25CD0F2B5240}" srcOrd="3" destOrd="0" parTransId="{73148BF2-65F2-4CC6-8B43-E5D140A9DD89}" sibTransId="{F88576A1-487C-4348-AA86-D641CB0E3DC7}"/>
    <dgm:cxn modelId="{F446FA67-5CA2-452B-A03C-74F525B20F36}" type="presParOf" srcId="{E3418C06-B179-4475-AFA4-F33A0CCDC307}" destId="{A07451E0-A8D9-41C3-8337-0F1086E4D16F}" srcOrd="0" destOrd="0" presId="urn:diagrams.loki3.com/TabbedArc+Icon"/>
    <dgm:cxn modelId="{131BC938-A187-4DB8-ABE7-B57895D86D48}" type="presParOf" srcId="{E3418C06-B179-4475-AFA4-F33A0CCDC307}" destId="{5C5E0D3B-F3D6-4050-BE63-D9D030F4A658}" srcOrd="1" destOrd="0" presId="urn:diagrams.loki3.com/TabbedArc+Icon"/>
    <dgm:cxn modelId="{AA94CCE2-BBF0-4D5C-9C73-9883F458FC57}" type="presParOf" srcId="{E3418C06-B179-4475-AFA4-F33A0CCDC307}" destId="{4BF1E337-5C23-4764-BB2E-DA246857C53E}" srcOrd="2" destOrd="0" presId="urn:diagrams.loki3.com/TabbedArc+Icon"/>
    <dgm:cxn modelId="{08929801-2D38-4D49-9C43-CB1FC7941EF2}" type="presParOf" srcId="{E3418C06-B179-4475-AFA4-F33A0CCDC307}" destId="{DD790558-2FB7-4F33-A400-948A2BCD632F}" srcOrd="3" destOrd="0" presId="urn:diagrams.loki3.com/TabbedArc+Icon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A593D-8AB6-44AA-B44D-0A410AE6EE9C}">
      <dsp:nvSpPr>
        <dsp:cNvPr id="0" name=""/>
        <dsp:cNvSpPr/>
      </dsp:nvSpPr>
      <dsp:spPr>
        <a:xfrm>
          <a:off x="3698239" y="0"/>
          <a:ext cx="1849119" cy="1138872"/>
        </a:xfrm>
        <a:prstGeom prst="trapezoid">
          <a:avLst>
            <a:gd name="adj" fmla="val 8118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Institutional</a:t>
          </a:r>
          <a:r>
            <a:rPr lang="en-US" sz="2800" kern="1200" dirty="0"/>
            <a:t> </a:t>
          </a:r>
          <a:r>
            <a:rPr lang="en-US" sz="2000" kern="1200" dirty="0"/>
            <a:t>isolation</a:t>
          </a:r>
        </a:p>
      </dsp:txBody>
      <dsp:txXfrm>
        <a:off x="3698239" y="0"/>
        <a:ext cx="1849119" cy="1138872"/>
      </dsp:txXfrm>
    </dsp:sp>
    <dsp:sp modelId="{5BA0BCC0-BEF8-4C50-A8ED-6AF0859BC898}">
      <dsp:nvSpPr>
        <dsp:cNvPr id="0" name=""/>
        <dsp:cNvSpPr/>
      </dsp:nvSpPr>
      <dsp:spPr>
        <a:xfrm>
          <a:off x="2773679" y="1138872"/>
          <a:ext cx="3698239" cy="1138872"/>
        </a:xfrm>
        <a:prstGeom prst="trapezoid">
          <a:avLst>
            <a:gd name="adj" fmla="val 81182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Institutional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Quarantine</a:t>
          </a:r>
        </a:p>
      </dsp:txBody>
      <dsp:txXfrm>
        <a:off x="3420871" y="1138872"/>
        <a:ext cx="2403856" cy="1138872"/>
      </dsp:txXfrm>
    </dsp:sp>
    <dsp:sp modelId="{6C48CB3A-750D-4C5B-8919-3506C2435F3D}">
      <dsp:nvSpPr>
        <dsp:cNvPr id="0" name=""/>
        <dsp:cNvSpPr/>
      </dsp:nvSpPr>
      <dsp:spPr>
        <a:xfrm>
          <a:off x="1849120" y="2277744"/>
          <a:ext cx="5547359" cy="1138872"/>
        </a:xfrm>
        <a:prstGeom prst="trapezoid">
          <a:avLst>
            <a:gd name="adj" fmla="val 81182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Home-based quarantine &amp; isolation</a:t>
          </a:r>
        </a:p>
      </dsp:txBody>
      <dsp:txXfrm>
        <a:off x="2819907" y="2277744"/>
        <a:ext cx="3605784" cy="1138872"/>
      </dsp:txXfrm>
    </dsp:sp>
    <dsp:sp modelId="{AC2EC26E-657E-47AE-86CC-FAAC8A48C1F0}">
      <dsp:nvSpPr>
        <dsp:cNvPr id="0" name=""/>
        <dsp:cNvSpPr/>
      </dsp:nvSpPr>
      <dsp:spPr>
        <a:xfrm>
          <a:off x="924560" y="3416617"/>
          <a:ext cx="7396479" cy="1138872"/>
        </a:xfrm>
        <a:prstGeom prst="trapezoid">
          <a:avLst>
            <a:gd name="adj" fmla="val 81182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Social Distancing Practices</a:t>
          </a:r>
        </a:p>
      </dsp:txBody>
      <dsp:txXfrm>
        <a:off x="2218943" y="3416617"/>
        <a:ext cx="4807712" cy="1138872"/>
      </dsp:txXfrm>
    </dsp:sp>
    <dsp:sp modelId="{819542B6-B91A-4BBB-A1C5-0AE914AE54C6}">
      <dsp:nvSpPr>
        <dsp:cNvPr id="0" name=""/>
        <dsp:cNvSpPr/>
      </dsp:nvSpPr>
      <dsp:spPr>
        <a:xfrm>
          <a:off x="0" y="4555489"/>
          <a:ext cx="9245599" cy="1138872"/>
        </a:xfrm>
        <a:prstGeom prst="trapezoid">
          <a:avLst>
            <a:gd name="adj" fmla="val 81182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Population Hygiene Precautions</a:t>
          </a:r>
        </a:p>
      </dsp:txBody>
      <dsp:txXfrm>
        <a:off x="1617979" y="4555489"/>
        <a:ext cx="6009640" cy="1138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451E0-A8D9-41C3-8337-0F1086E4D16F}">
      <dsp:nvSpPr>
        <dsp:cNvPr id="0" name=""/>
        <dsp:cNvSpPr/>
      </dsp:nvSpPr>
      <dsp:spPr>
        <a:xfrm rot="18000000">
          <a:off x="1261" y="2298797"/>
          <a:ext cx="2680245" cy="1742159"/>
        </a:xfrm>
        <a:prstGeom prst="round2Same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40640" rIns="12192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Prevention</a:t>
          </a:r>
        </a:p>
      </dsp:txBody>
      <dsp:txXfrm>
        <a:off x="123132" y="2362581"/>
        <a:ext cx="2510155" cy="1657114"/>
      </dsp:txXfrm>
    </dsp:sp>
    <dsp:sp modelId="{5C5E0D3B-F3D6-4050-BE63-D9D030F4A658}">
      <dsp:nvSpPr>
        <dsp:cNvPr id="0" name=""/>
        <dsp:cNvSpPr/>
      </dsp:nvSpPr>
      <dsp:spPr>
        <a:xfrm rot="20400000">
          <a:off x="2370963" y="310380"/>
          <a:ext cx="2680245" cy="1742159"/>
        </a:xfrm>
        <a:prstGeom prst="round2Same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40640" rIns="12192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Preparedness</a:t>
          </a:r>
        </a:p>
      </dsp:txBody>
      <dsp:txXfrm>
        <a:off x="2470552" y="392861"/>
        <a:ext cx="2510155" cy="1657114"/>
      </dsp:txXfrm>
    </dsp:sp>
    <dsp:sp modelId="{4BF1E337-5C23-4764-BB2E-DA246857C53E}">
      <dsp:nvSpPr>
        <dsp:cNvPr id="0" name=""/>
        <dsp:cNvSpPr/>
      </dsp:nvSpPr>
      <dsp:spPr>
        <a:xfrm rot="1200000">
          <a:off x="5464390" y="310380"/>
          <a:ext cx="2680245" cy="1742159"/>
        </a:xfrm>
        <a:prstGeom prst="round2SameRect">
          <a:avLst/>
        </a:prstGeom>
        <a:solidFill>
          <a:srgbClr val="DB741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40640" rIns="12192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Containment</a:t>
          </a:r>
        </a:p>
      </dsp:txBody>
      <dsp:txXfrm>
        <a:off x="5534891" y="392861"/>
        <a:ext cx="2510155" cy="1657114"/>
      </dsp:txXfrm>
    </dsp:sp>
    <dsp:sp modelId="{DD790558-2FB7-4F33-A400-948A2BCD632F}">
      <dsp:nvSpPr>
        <dsp:cNvPr id="0" name=""/>
        <dsp:cNvSpPr/>
      </dsp:nvSpPr>
      <dsp:spPr>
        <a:xfrm rot="3600000">
          <a:off x="7834093" y="2298797"/>
          <a:ext cx="2680245" cy="1742159"/>
        </a:xfrm>
        <a:prstGeom prst="round2Same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40640" rIns="12192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Mitigation</a:t>
          </a:r>
        </a:p>
      </dsp:txBody>
      <dsp:txXfrm>
        <a:off x="7882312" y="2362581"/>
        <a:ext cx="2510155" cy="1657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0FCA9-3026-4A2A-BD0A-C9005EEB69B4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550BD-823E-4362-8C02-32F237CEFA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306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2D5142-5DD8-47CB-932C-2441F85F17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Droplets – generated from the source person primarily during coughing, sneezing, and talking, and during the performance of certain procedures such as suctioning and bronchoscopy</a:t>
            </a:r>
          </a:p>
          <a:p>
            <a:pPr>
              <a:spcBef>
                <a:spcPct val="0"/>
              </a:spcBef>
            </a:pPr>
            <a:endParaRPr lang="en-US"/>
          </a:p>
          <a:p>
            <a:pPr>
              <a:spcBef>
                <a:spcPct val="0"/>
              </a:spcBef>
            </a:pPr>
            <a:r>
              <a:rPr lang="en-US"/>
              <a:t>Droplet transmission occurs when droplets containing microorganisms generated from the infected person are propelled a short distance through the air and deposited on the host’s conjunctivae, nasal mucosa, or mouth. 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32994" indent="-281921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27684" indent="-225537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578757" indent="-225537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29831" indent="-225537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480904" indent="-22553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31978" indent="-22553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383051" indent="-22553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34125" indent="-22553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94E968-BB5F-4E9B-BD6E-8323A59EB33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297F4C-A9FC-46F7-AD57-D4A0C418E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D305B06-0EAF-4E7D-8FAD-D4BF55E8E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AE43C0-7588-4A54-A5B3-CD4680225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4B0734-A71C-46B2-9FE8-287B070A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764598-5C53-4E5A-94D5-156EF12BA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239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299629-3105-4ACB-B287-255CFB6F7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27C3D06-91BA-4088-A184-7FE4E41FB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69481B-CC6F-439C-B99C-05ED46881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ADBC60-A02F-424D-BB2B-1F10E072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F84D56-545A-49BD-9FD7-8B14A1EC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509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78583BA-2C0D-4B16-98C6-1A17BA93E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2FE1CB9-DF43-4D9B-B38E-3E71FB383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9B14116-A7F9-4443-9676-1CA0A69C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87A8C6-60DE-4B87-863A-B76584C24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34EF8A-145C-4938-A615-ACA2893B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276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2EB151-1A0C-4B78-8894-C9C611A9E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3273D7-8DE6-4970-A37A-EB470C8F5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44A97E-C378-4F97-B2C1-3FECD790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8EFB91-E22D-4DE3-97F3-4F7EF1075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243F98-DBEF-45D7-89F5-7AC7C067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365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A4D502-E954-4008-885C-8AFC0822D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47D5D9E-213A-45F0-8926-CCEF15389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F6A1FE-F174-4607-819F-4494F1356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CBFC3B-0835-4089-BD43-247C80BD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92950F-EA69-4465-9579-9F9DF49C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355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2AC690-353F-4399-943A-A63F86AE5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904202-3CFE-4A97-8DF0-D6E635724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80C3DF3-3728-4DA4-9E50-7432CBBC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2664C20-428A-4879-8A76-F66B7EF2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EEE83D6-7157-4920-A780-F2C0521C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FDE3F5-D1E3-4373-AFAD-9A352C39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378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8ADBFA-A187-4A71-B92F-E919D2397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F21BCB1-6B89-47C1-ABA6-8D6637BA2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3174860-58F1-4473-A994-8485EF79B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F4C6169-22DF-4C5C-9BB9-4DC88EA07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16DFB99-0FD7-48BB-87E3-DA17DF46E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42CB503-3AD2-4CEE-920E-D92401D6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1A57CDA-871D-4035-B7B2-3D00C563C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DFAAFB4-4D2A-4D97-8130-0E5546F3C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277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FB35F3-3EB5-4232-B24D-09BFA60A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6B9ADEF-3C70-44E4-BD35-9216AB10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0765E16-70E5-4AE4-A214-039394910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C30B6B2-6D52-496A-A95B-0813C172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314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B9221EF-1E91-42D6-9074-E8FB22C0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894EC07-C795-4F64-B347-ECE96A55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EC1D2BF-F4B8-4178-BC57-6AA4658E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31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9C4C30-335F-4EB3-B743-559BC7D0C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414519-D917-49E4-9A7E-A37FE4452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CB2E9BF-EF04-4106-A207-CF0238BCC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7E663E8-B6C4-470B-A9DA-FBC11954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46FBF-C10D-410F-8438-CB621B77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4F124D-CB9E-4C89-8326-1CE2DA6E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375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41E179-2FF7-47AD-A375-A09B2B3A2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D12C493-61A2-4334-A625-E92CAF13C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EB90547-149E-4A3A-8E16-FA19A1C29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6CDA306-2031-43A3-BDCD-BEF5CE8D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339A8EF-C6F6-42C7-B678-46E40B93C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C554854-4153-4398-B594-04BE1A43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851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6941A5C-5A49-4E8C-9F09-DD895910A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F713449-40B4-4B80-8E2A-F4F398A3B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176343-A00F-46E5-9174-F40422C36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2C7A-BE6B-426B-A5AD-CA7C47FCA403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5075F6-349A-4DF1-8D52-6F052B618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6F99BA-A615-4932-A86F-F45928C76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83442-73A0-4530-BB50-2B78E7AEE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084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2855EA-C56B-40F5-AC99-2E589D241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1225" y="0"/>
            <a:ext cx="6200775" cy="3886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9FF33"/>
                </a:solidFill>
              </a:rPr>
              <a:t>Epidemiology of The Novel Coronavirus</a:t>
            </a:r>
            <a:br>
              <a:rPr lang="en-US" b="1" dirty="0">
                <a:solidFill>
                  <a:srgbClr val="99FF33"/>
                </a:solidFill>
              </a:rPr>
            </a:br>
            <a:r>
              <a:rPr lang="en-US" b="1" dirty="0">
                <a:solidFill>
                  <a:srgbClr val="99FF33"/>
                </a:solidFill>
              </a:rPr>
              <a:t>responsible for COVID-19*</a:t>
            </a:r>
            <a:br>
              <a:rPr lang="en-US" b="1" dirty="0">
                <a:solidFill>
                  <a:srgbClr val="99FF33"/>
                </a:solidFill>
              </a:rPr>
            </a:br>
            <a:r>
              <a:rPr lang="en-US" b="1" dirty="0">
                <a:solidFill>
                  <a:srgbClr val="99FF33"/>
                </a:solidFill>
              </a:rPr>
              <a:t>AKA SARS-CoV-2</a:t>
            </a:r>
            <a:r>
              <a:rPr lang="en-US" b="1" baseline="30000" dirty="0">
                <a:solidFill>
                  <a:srgbClr val="99FF33"/>
                </a:solidFill>
              </a:rPr>
              <a:t>ð</a:t>
            </a:r>
            <a:endParaRPr lang="en-US" baseline="30000" dirty="0">
              <a:solidFill>
                <a:srgbClr val="99FF33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46C8AAA-88C5-46D8-9542-2ED508AE9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1225" y="4125014"/>
            <a:ext cx="6096001" cy="240982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FF33"/>
                </a:solidFill>
              </a:rPr>
              <a:t>Dr. Avery Q .J. Hinds </a:t>
            </a:r>
          </a:p>
          <a:p>
            <a:r>
              <a:rPr lang="en-US" sz="2000" b="1" dirty="0">
                <a:solidFill>
                  <a:srgbClr val="99FF33"/>
                </a:solidFill>
              </a:rPr>
              <a:t>Technical Director</a:t>
            </a:r>
          </a:p>
          <a:p>
            <a:r>
              <a:rPr lang="en-US" sz="2000" b="1" dirty="0">
                <a:solidFill>
                  <a:srgbClr val="99FF33"/>
                </a:solidFill>
              </a:rPr>
              <a:t> Epidemiology Division</a:t>
            </a:r>
          </a:p>
          <a:p>
            <a:r>
              <a:rPr lang="en-US" sz="2000" b="1" dirty="0">
                <a:solidFill>
                  <a:srgbClr val="99FF33"/>
                </a:solidFill>
              </a:rPr>
              <a:t>Ministry of Health</a:t>
            </a:r>
            <a:endParaRPr lang="en-US" b="1" dirty="0">
              <a:solidFill>
                <a:srgbClr val="99FF33"/>
              </a:solidFill>
            </a:endParaRPr>
          </a:p>
          <a:p>
            <a:endParaRPr lang="en-US" dirty="0">
              <a:solidFill>
                <a:srgbClr val="99FF3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2260E17-5D50-45A3-8EC2-9563A3CEEDF6}"/>
              </a:ext>
            </a:extLst>
          </p:cNvPr>
          <p:cNvSpPr txBox="1"/>
          <p:nvPr/>
        </p:nvSpPr>
        <p:spPr>
          <a:xfrm>
            <a:off x="0" y="6534835"/>
            <a:ext cx="12192000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World Health Organisation (WHO); </a:t>
            </a:r>
            <a:r>
              <a:rPr kumimoji="0" lang="en-US" sz="1800" b="1" i="0" u="none" strike="noStrike" kern="1200" cap="none" spc="0" normalizeH="0" baseline="30000" noProof="0" dirty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ð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Coronavirus Study Group (CSG) of the International Committee on Taxonomy of Viruses</a:t>
            </a:r>
          </a:p>
        </p:txBody>
      </p:sp>
    </p:spTree>
    <p:extLst>
      <p:ext uri="{BB962C8B-B14F-4D97-AF65-F5344CB8AC3E}">
        <p14:creationId xmlns="" xmlns:p14="http://schemas.microsoft.com/office/powerpoint/2010/main" val="24135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9E6699-003D-4889-9026-863210CD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Preventive Mechanisms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93AEBC-F15F-49D5-956B-7F060A1A1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dirty="0"/>
              <a:t>Personal</a:t>
            </a:r>
          </a:p>
          <a:p>
            <a:r>
              <a:rPr lang="en-US" dirty="0"/>
              <a:t>Hand Hygiene</a:t>
            </a:r>
          </a:p>
          <a:p>
            <a:r>
              <a:rPr lang="en-US" dirty="0"/>
              <a:t>Respiratory </a:t>
            </a:r>
            <a:r>
              <a:rPr lang="en-US" dirty="0" err="1"/>
              <a:t>Ettiquette</a:t>
            </a:r>
            <a:endParaRPr lang="en-US" dirty="0"/>
          </a:p>
          <a:p>
            <a:r>
              <a:rPr lang="en-US" dirty="0"/>
              <a:t>Social Distancing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National</a:t>
            </a:r>
          </a:p>
          <a:p>
            <a:r>
              <a:rPr lang="en-US" dirty="0"/>
              <a:t>Quarantine</a:t>
            </a:r>
          </a:p>
          <a:p>
            <a:r>
              <a:rPr lang="en-US" dirty="0"/>
              <a:t>Isolation</a:t>
            </a:r>
          </a:p>
          <a:p>
            <a:r>
              <a:rPr lang="en-US" dirty="0"/>
              <a:t>Infection Prevention and Control procedures and equipment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1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C31448-D785-47D6-AA1B-7C16281A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8373"/>
          </a:xfrm>
        </p:spPr>
        <p:txBody>
          <a:bodyPr/>
          <a:lstStyle/>
          <a:p>
            <a:pPr algn="ctr"/>
            <a:r>
              <a:rPr lang="en-US" dirty="0"/>
              <a:t>Hierarchy of Preventive Approaches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66AF0DD8-593E-413C-BFCA-460BBC09B7B6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1451004" y="1163638"/>
          <a:ext cx="9245600" cy="569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2A10FFC-3A12-438E-B667-D81B65BFA259}"/>
              </a:ext>
            </a:extLst>
          </p:cNvPr>
          <p:cNvSpPr txBox="1"/>
          <p:nvPr/>
        </p:nvSpPr>
        <p:spPr>
          <a:xfrm>
            <a:off x="9895640" y="5658632"/>
            <a:ext cx="2071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 Promotion Materials via media 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247ACFC-60CE-4D05-83D6-5E1EA056BBED}"/>
              </a:ext>
            </a:extLst>
          </p:cNvPr>
          <p:cNvSpPr txBox="1"/>
          <p:nvPr/>
        </p:nvSpPr>
        <p:spPr>
          <a:xfrm>
            <a:off x="9447318" y="4619063"/>
            <a:ext cx="2744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Labour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policies and practices supporting sick leave and remote work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5379B04-9678-4884-8EB5-04D6DA64116A}"/>
              </a:ext>
            </a:extLst>
          </p:cNvPr>
          <p:cNvSpPr txBox="1"/>
          <p:nvPr/>
        </p:nvSpPr>
        <p:spPr>
          <a:xfrm>
            <a:off x="8611339" y="3429000"/>
            <a:ext cx="387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 protocols for home-based quarantine and isolation accompanied by daily monitoring by PH officials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BDC3D13-7127-482C-BA24-B23D6CE5FB6A}"/>
              </a:ext>
            </a:extLst>
          </p:cNvPr>
          <p:cNvSpPr txBox="1"/>
          <p:nvPr/>
        </p:nvSpPr>
        <p:spPr>
          <a:xfrm>
            <a:off x="8239957" y="2238937"/>
            <a:ext cx="3727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Protocols for formal quarantine accompanied by daily monitoring by PH officials and laboratory confirmation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CE63B6C-2214-4A4D-A220-C63180E44D4B}"/>
              </a:ext>
            </a:extLst>
          </p:cNvPr>
          <p:cNvSpPr txBox="1"/>
          <p:nvPr/>
        </p:nvSpPr>
        <p:spPr>
          <a:xfrm>
            <a:off x="0" y="5770485"/>
            <a:ext cx="1819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Syndromic Fever and Respiratory Surveillance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7DE57C6-04E1-40CD-96C1-0986CBCAB448}"/>
              </a:ext>
            </a:extLst>
          </p:cNvPr>
          <p:cNvSpPr txBox="1"/>
          <p:nvPr/>
        </p:nvSpPr>
        <p:spPr>
          <a:xfrm>
            <a:off x="8239957" y="1314378"/>
            <a:ext cx="3727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IPC protocols for formal isolation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130A60B-7527-42E9-9D52-984FCF09222C}"/>
              </a:ext>
            </a:extLst>
          </p:cNvPr>
          <p:cNvSpPr txBox="1"/>
          <p:nvPr/>
        </p:nvSpPr>
        <p:spPr>
          <a:xfrm>
            <a:off x="-16276" y="4688889"/>
            <a:ext cx="1819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THP Syndromic surveillance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8C3A068-5275-4DAF-9529-4A4629C643C9}"/>
              </a:ext>
            </a:extLst>
          </p:cNvPr>
          <p:cNvSpPr txBox="1"/>
          <p:nvPr/>
        </p:nvSpPr>
        <p:spPr>
          <a:xfrm>
            <a:off x="7888" y="3607293"/>
            <a:ext cx="247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Event-Based Surveillance/Reporting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0C56546-7009-4917-AC1F-93354A456D7B}"/>
              </a:ext>
            </a:extLst>
          </p:cNvPr>
          <p:cNvSpPr txBox="1"/>
          <p:nvPr/>
        </p:nvSpPr>
        <p:spPr>
          <a:xfrm>
            <a:off x="7887" y="2420164"/>
            <a:ext cx="2646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Institutional Event-Based Surveillance/Reporting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7B9D9E6-70CF-4DA7-BCDC-87F85FAEF7B2}"/>
              </a:ext>
            </a:extLst>
          </p:cNvPr>
          <p:cNvSpPr txBox="1"/>
          <p:nvPr/>
        </p:nvSpPr>
        <p:spPr>
          <a:xfrm>
            <a:off x="41429" y="1338568"/>
            <a:ext cx="497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Severe acute Respiratory Illness (SARI) Surveillance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46677C8-39BA-4575-8A06-809BD3B225CC}"/>
              </a:ext>
            </a:extLst>
          </p:cNvPr>
          <p:cNvSpPr txBox="1"/>
          <p:nvPr/>
        </p:nvSpPr>
        <p:spPr>
          <a:xfrm>
            <a:off x="8239957" y="728373"/>
            <a:ext cx="3727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Mechanisms Supporting Prevention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6F1BAF2-E2A4-4952-8D08-525AEC85C1F4}"/>
              </a:ext>
            </a:extLst>
          </p:cNvPr>
          <p:cNvSpPr txBox="1"/>
          <p:nvPr/>
        </p:nvSpPr>
        <p:spPr>
          <a:xfrm>
            <a:off x="41429" y="715173"/>
            <a:ext cx="3727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Mechanisms Supporting Monitoring</a:t>
            </a:r>
          </a:p>
        </p:txBody>
      </p:sp>
    </p:spTree>
    <p:extLst>
      <p:ext uri="{BB962C8B-B14F-4D97-AF65-F5344CB8AC3E}">
        <p14:creationId xmlns="" xmlns:p14="http://schemas.microsoft.com/office/powerpoint/2010/main" val="137507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0EB29D-309C-44E6-872B-979D5AA7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Preparation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8F6F2CEE-704E-4218-AEE9-0D96ADEEEB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="" xmlns:a16="http://schemas.microsoft.com/office/drawing/2014/main" id="{4854FF14-7EFD-419D-A0E5-A46DA5A41520}"/>
              </a:ext>
            </a:extLst>
          </p:cNvPr>
          <p:cNvSpPr/>
          <p:nvPr/>
        </p:nvSpPr>
        <p:spPr>
          <a:xfrm rot="13749233">
            <a:off x="3707495" y="4833335"/>
            <a:ext cx="2797568" cy="72719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89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05F989-551B-4E78-9C37-49B0D74BE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189914"/>
            <a:ext cx="9404723" cy="1400530"/>
          </a:xfrm>
        </p:spPr>
        <p:txBody>
          <a:bodyPr/>
          <a:lstStyle/>
          <a:p>
            <a:pPr algn="ctr"/>
            <a:r>
              <a:rPr lang="en-US" dirty="0"/>
              <a:t>Questions/Comments</a:t>
            </a:r>
          </a:p>
        </p:txBody>
      </p:sp>
      <p:pic>
        <p:nvPicPr>
          <p:cNvPr id="5" name="Content Placeholder 4" descr="A close up of a toy&#10;&#10;Description automatically generated">
            <a:extLst>
              <a:ext uri="{FF2B5EF4-FFF2-40B4-BE49-F238E27FC236}">
                <a16:creationId xmlns="" xmlns:a16="http://schemas.microsoft.com/office/drawing/2014/main" id="{E8162DCB-35CC-476C-85DC-6C8CF8F25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048" y="1160182"/>
            <a:ext cx="5507904" cy="5507904"/>
          </a:xfrm>
        </p:spPr>
      </p:pic>
    </p:spTree>
    <p:extLst>
      <p:ext uri="{BB962C8B-B14F-4D97-AF65-F5344CB8AC3E}">
        <p14:creationId xmlns="" xmlns:p14="http://schemas.microsoft.com/office/powerpoint/2010/main" val="7864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8487DB-514C-4794-8376-5494F73C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03" y="7710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Current Figures(Sit-Rep 44: 04 March,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A02518-2C23-44A3-A105-A89BEA602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03" y="1402672"/>
            <a:ext cx="12076930" cy="47742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Total Cases</a:t>
            </a:r>
          </a:p>
          <a:p>
            <a:pPr lvl="1"/>
            <a:r>
              <a:rPr lang="en-US" dirty="0"/>
              <a:t>90,090</a:t>
            </a:r>
          </a:p>
          <a:p>
            <a:r>
              <a:rPr lang="en-US" dirty="0"/>
              <a:t>Spectrum of illness (Study: n= 44,415)</a:t>
            </a:r>
          </a:p>
          <a:p>
            <a:pPr lvl="1"/>
            <a:r>
              <a:rPr lang="en-US" dirty="0"/>
              <a:t>Mild - 81%</a:t>
            </a:r>
          </a:p>
          <a:p>
            <a:pPr lvl="1"/>
            <a:r>
              <a:rPr lang="en-US" dirty="0"/>
              <a:t>Severe – 14%</a:t>
            </a:r>
          </a:p>
          <a:p>
            <a:pPr lvl="1"/>
            <a:r>
              <a:rPr lang="en-US" dirty="0"/>
              <a:t>Critical – 5%</a:t>
            </a:r>
          </a:p>
          <a:p>
            <a:r>
              <a:rPr lang="en-US" dirty="0"/>
              <a:t>Deaths</a:t>
            </a:r>
          </a:p>
          <a:p>
            <a:pPr lvl="1"/>
            <a:r>
              <a:rPr lang="en-US" dirty="0"/>
              <a:t>3198</a:t>
            </a:r>
          </a:p>
          <a:p>
            <a:r>
              <a:rPr lang="en-US" dirty="0"/>
              <a:t>Countries affected outside China</a:t>
            </a:r>
          </a:p>
          <a:p>
            <a:r>
              <a:rPr lang="en-US" dirty="0"/>
              <a:t>76 countries with imported cases (4 new since Sit-Rep 43 ) </a:t>
            </a:r>
          </a:p>
          <a:p>
            <a:pPr lvl="1"/>
            <a:r>
              <a:rPr lang="en-US" dirty="0"/>
              <a:t>Argentine, Chile, Poland &amp; Ukraine have reported cases of COVID-19 in the past 24 hours. </a:t>
            </a:r>
          </a:p>
          <a:p>
            <a:pPr lvl="1"/>
            <a:endParaRPr lang="en-US" dirty="0"/>
          </a:p>
          <a:p>
            <a:r>
              <a:rPr lang="en-US" dirty="0"/>
              <a:t>Case Fatality Rate</a:t>
            </a:r>
          </a:p>
          <a:p>
            <a:r>
              <a:rPr lang="en-US" dirty="0"/>
              <a:t>~3.54%</a:t>
            </a:r>
          </a:p>
        </p:txBody>
      </p:sp>
    </p:spTree>
    <p:extLst>
      <p:ext uri="{BB962C8B-B14F-4D97-AF65-F5344CB8AC3E}">
        <p14:creationId xmlns="" xmlns:p14="http://schemas.microsoft.com/office/powerpoint/2010/main" val="168824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413A02C1-FE6C-4177-AE62-0E61C6EE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Presentation of COVID-19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7D66D451-F289-4E3A-8D59-43B5981001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020" y="1690688"/>
            <a:ext cx="8061961" cy="5167311"/>
          </a:xfrm>
        </p:spPr>
      </p:pic>
    </p:spTree>
    <p:extLst>
      <p:ext uri="{BB962C8B-B14F-4D97-AF65-F5344CB8AC3E}">
        <p14:creationId xmlns="" xmlns:p14="http://schemas.microsoft.com/office/powerpoint/2010/main" val="272232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ADB48A-9641-40F7-9EEA-91DF5C16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Definitions: Suspected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EE4B04-3351-4596-98D3-DA4703A30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Suspect case:</a:t>
            </a:r>
          </a:p>
          <a:p>
            <a:r>
              <a:rPr lang="en-US" dirty="0"/>
              <a:t> Patient with severe acute respiratory infection (fever, cough, and requiring admission to hospital), </a:t>
            </a:r>
          </a:p>
          <a:p>
            <a:r>
              <a:rPr lang="en-US" dirty="0"/>
              <a:t>AND with no other etiology that fully explains the clinical presentation </a:t>
            </a:r>
          </a:p>
          <a:p>
            <a:r>
              <a:rPr lang="en-US" dirty="0"/>
              <a:t>AND a history of travel to or residence in Countries with COVID-19 cases during the 14 days prior to symptom onset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Patient with any acute respiratory illness AND at least one of the following during the 14 days prior to symptom onset: </a:t>
            </a:r>
          </a:p>
          <a:p>
            <a:r>
              <a:rPr lang="en-US" dirty="0"/>
              <a:t>a) contact with a confirmed or probable case of 2019-nCoV infection, or </a:t>
            </a:r>
          </a:p>
          <a:p>
            <a:r>
              <a:rPr lang="en-US" dirty="0"/>
              <a:t>b) worked in or attended a health care facility where patients with confirmed or probable 2019-nCoV acute respiratory disease patients were being treated</a:t>
            </a:r>
          </a:p>
        </p:txBody>
      </p:sp>
    </p:spTree>
    <p:extLst>
      <p:ext uri="{BB962C8B-B14F-4D97-AF65-F5344CB8AC3E}">
        <p14:creationId xmlns="" xmlns:p14="http://schemas.microsoft.com/office/powerpoint/2010/main" val="161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ADB48A-9641-40F7-9EEA-91DF5C16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Definitions: Probable &amp; Confirmed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EE4B04-3351-4596-98D3-DA4703A30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Probable case:</a:t>
            </a:r>
          </a:p>
          <a:p>
            <a:pPr marL="0" indent="0">
              <a:buNone/>
            </a:pPr>
            <a:r>
              <a:rPr lang="en-US" dirty="0"/>
              <a:t>A suspect case for whom testing for 2019-nCoV is inconclusive or is tested positive using a pan-coronavirus assay and without laboratory evidence of other respiratory pathogens. 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Confirmed case:</a:t>
            </a:r>
          </a:p>
          <a:p>
            <a:pPr marL="0" indent="0">
              <a:buNone/>
            </a:pPr>
            <a:r>
              <a:rPr lang="en-US" dirty="0"/>
              <a:t>A person with laboratory confirmation of 2019-nCoV infection, irrespective of clinical signs and symptoms. </a:t>
            </a:r>
            <a:endParaRPr lang="en-US" b="1" u="sng" dirty="0"/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="" xmlns:p14="http://schemas.microsoft.com/office/powerpoint/2010/main" val="354738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FDDFCB6-491A-4E94-BDAD-4DE2F6C5B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it spread?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467F4F8-C890-4EAC-BF24-4CA4535558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20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sneeze-k-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1"/>
            <a:ext cx="9144000" cy="606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9EBBCBA-0086-4BCA-92C6-94E797132614}"/>
              </a:ext>
            </a:extLst>
          </p:cNvPr>
          <p:cNvSpPr txBox="1"/>
          <p:nvPr/>
        </p:nvSpPr>
        <p:spPr>
          <a:xfrm>
            <a:off x="3550024" y="484094"/>
            <a:ext cx="5150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Droplet Transmission</a:t>
            </a:r>
          </a:p>
        </p:txBody>
      </p:sp>
    </p:spTree>
    <p:extLst>
      <p:ext uri="{BB962C8B-B14F-4D97-AF65-F5344CB8AC3E}">
        <p14:creationId xmlns="" xmlns:p14="http://schemas.microsoft.com/office/powerpoint/2010/main" val="13200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Fate of Droplets</a:t>
            </a:r>
          </a:p>
        </p:txBody>
      </p:sp>
      <p:pic>
        <p:nvPicPr>
          <p:cNvPr id="6147" name="Picture 3" descr="snee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35" y="3352800"/>
            <a:ext cx="422486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sneez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1" y="1828802"/>
            <a:ext cx="3589867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5892801" y="1504282"/>
            <a:ext cx="4110951" cy="146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Organisms Liberated</a:t>
            </a: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Talking	0-200</a:t>
            </a: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Coughing 	0-3500</a:t>
            </a:r>
          </a:p>
          <a:p>
            <a:pPr marL="0" marR="0" lvl="0" indent="0" algn="l" defTabSz="9144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Sneezing 	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4500-1,000,000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1828800" y="5203827"/>
            <a:ext cx="4064000" cy="853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65000"/>
              </a:lnSpc>
              <a:spcBef>
                <a:spcPct val="6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Droplets travel ~1-2m before landing on surfaces.</a:t>
            </a:r>
          </a:p>
        </p:txBody>
      </p:sp>
    </p:spTree>
    <p:extLst>
      <p:ext uri="{BB962C8B-B14F-4D97-AF65-F5344CB8AC3E}">
        <p14:creationId xmlns="" xmlns:p14="http://schemas.microsoft.com/office/powerpoint/2010/main" val="118922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55380" cy="14005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Droplet transmission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1295401"/>
            <a:ext cx="8305800" cy="4953006"/>
          </a:xfrm>
        </p:spPr>
        <p:txBody>
          <a:bodyPr>
            <a:noAutofit/>
          </a:bodyPr>
          <a:lstStyle/>
          <a:p>
            <a:r>
              <a:rPr lang="en-US" dirty="0"/>
              <a:t>Droplet generation </a:t>
            </a:r>
          </a:p>
          <a:p>
            <a:pPr lvl="1"/>
            <a:r>
              <a:rPr lang="en-US" dirty="0"/>
              <a:t>coughing, </a:t>
            </a:r>
          </a:p>
          <a:p>
            <a:pPr lvl="1"/>
            <a:r>
              <a:rPr lang="en-US" dirty="0"/>
              <a:t>sneezing,</a:t>
            </a:r>
          </a:p>
          <a:p>
            <a:pPr lvl="1"/>
            <a:r>
              <a:rPr lang="en-US" dirty="0"/>
              <a:t>talking,</a:t>
            </a:r>
          </a:p>
          <a:p>
            <a:pPr lvl="1"/>
            <a:r>
              <a:rPr lang="en-US" dirty="0"/>
              <a:t>procedures such as suctioning and bronchoscopy</a:t>
            </a:r>
          </a:p>
          <a:p>
            <a:pPr lvl="1"/>
            <a:endParaRPr lang="en-US" dirty="0"/>
          </a:p>
          <a:p>
            <a:r>
              <a:rPr lang="en-US" dirty="0"/>
              <a:t>Droplet transmission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Droplet deposited on the host’s conjunctivae, nasal mucosa, or mouth.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0CF0F0-67E2-4282-BE95-97CB99EBD34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55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537</Words>
  <Application>Microsoft Office PowerPoint</Application>
  <PresentationFormat>Custom</PresentationFormat>
  <Paragraphs>99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Epidemiology of The Novel Coronavirus responsible for COVID-19* AKA SARS-CoV-2ð</vt:lpstr>
      <vt:lpstr>Current Figures(Sit-Rep 44: 04 March, 2020)</vt:lpstr>
      <vt:lpstr>General Presentation of COVID-19</vt:lpstr>
      <vt:lpstr>Case Definitions: Suspected Case</vt:lpstr>
      <vt:lpstr>Case Definitions: Probable &amp; Confirmed Cases</vt:lpstr>
      <vt:lpstr>How is it spread?</vt:lpstr>
      <vt:lpstr>Slide 7</vt:lpstr>
      <vt:lpstr>Fate of Droplets</vt:lpstr>
      <vt:lpstr>Droplet transmission </vt:lpstr>
      <vt:lpstr>Preventive Mechanisms </vt:lpstr>
      <vt:lpstr>Hierarchy of Preventive Approaches</vt:lpstr>
      <vt:lpstr>Stages of Preparation</vt:lpstr>
      <vt:lpstr>Questions/Comments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 of The Novel Coronavirus responsible for COVID-19* AKA SARS-CoV-2ð</dc:title>
  <dc:creator>Avery Q J Hinds</dc:creator>
  <cp:lastModifiedBy>mohuser</cp:lastModifiedBy>
  <cp:revision>5</cp:revision>
  <dcterms:created xsi:type="dcterms:W3CDTF">2020-02-28T13:17:57Z</dcterms:created>
  <dcterms:modified xsi:type="dcterms:W3CDTF">2020-03-15T02:15:59Z</dcterms:modified>
</cp:coreProperties>
</file>